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79" r:id="rId9"/>
    <p:sldId id="271" r:id="rId10"/>
    <p:sldId id="280" r:id="rId11"/>
    <p:sldId id="281" r:id="rId12"/>
    <p:sldId id="270" r:id="rId13"/>
    <p:sldId id="274" r:id="rId14"/>
    <p:sldId id="282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80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369" autoAdjust="0"/>
  </p:normalViewPr>
  <p:slideViewPr>
    <p:cSldViewPr>
      <p:cViewPr>
        <p:scale>
          <a:sx n="70" d="100"/>
          <a:sy n="70" d="100"/>
        </p:scale>
        <p:origin x="-744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7A0B-94EE-4487-8E69-F8B6396A465B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693DF-B859-49E0-ADBB-7FC3A5FE5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Нутривант</a:t>
            </a:r>
            <a:r>
              <a:rPr lang="ru-RU" baseline="0" dirty="0" smtClean="0"/>
              <a:t> Универсал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Нутривант</a:t>
            </a:r>
            <a:r>
              <a:rPr lang="ru-RU" baseline="0" dirty="0" smtClean="0"/>
              <a:t> Универсал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Максимальная концентрация раствора 2%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Максимальная концентрация раствора 2%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Максимальная концентрация раствора 2%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93DF-B859-49E0-ADBB-7FC3A5FE5A0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260" y="1676400"/>
            <a:ext cx="446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rgbClr val="008000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rgbClr val="008000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rgbClr val="008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8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удобрения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нового поколения…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260" y="3122950"/>
            <a:ext cx="4596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Меристем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4643"/>
            <a:ext cx="1343352" cy="769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aserebryakova\Desktop\1111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47426"/>
            <a:ext cx="1828800" cy="7171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soja-1806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10582"/>
            <a:ext cx="2344807" cy="33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436" y="4812258"/>
            <a:ext cx="2598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СОЯ</a:t>
            </a:r>
            <a:endParaRPr lang="ru-RU" sz="8000" b="1" dirty="0">
              <a:solidFill>
                <a:srgbClr val="006600"/>
              </a:solidFill>
            </a:endParaRPr>
          </a:p>
        </p:txBody>
      </p:sp>
      <p:pic>
        <p:nvPicPr>
          <p:cNvPr id="17" name="Picture 7" descr="C:\Users\aserebryakova\Desktop\20.11.14 Presentation\Соя\soy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2" y="1330322"/>
            <a:ext cx="2129128" cy="14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serebryakova\Desktop\20.11.14 Presentation\Соя\1376858919_soy-prote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20" y="3056540"/>
            <a:ext cx="2071675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1128927"/>
            <a:ext cx="149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1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erebryakova\Desktop\20.11.14 Presentation\отправить\Со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" y="3124200"/>
            <a:ext cx="8492187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5668" y="5703886"/>
            <a:ext cx="430887" cy="9191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Всходы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403" y="5331724"/>
            <a:ext cx="830997" cy="1524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Образование первого тройчатого листа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842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Ветвление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4979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Бутонизация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7814" y="5562521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Цветение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655" y="5593400"/>
            <a:ext cx="677108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Формирование бобов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361896"/>
            <a:ext cx="430887" cy="151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Налив семян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655515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Созревание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9359" y="1357527"/>
            <a:ext cx="1762125" cy="11818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Нутривант Плюс Масличный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2 кг/га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(Совместно с СЗР)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7160" y="1357527"/>
            <a:ext cx="1762125" cy="9787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Нутривант Плюс Масличный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2 кг/г</a:t>
            </a:r>
            <a:r>
              <a:rPr lang="ru-RU" sz="1600" dirty="0">
                <a:solidFill>
                  <a:prstClr val="black"/>
                </a:solidFill>
              </a:rPr>
              <a:t>а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906" y="1763792"/>
            <a:ext cx="119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Минимум</a:t>
            </a:r>
            <a:endParaRPr lang="ru-RU" b="1" i="1" dirty="0"/>
          </a:p>
        </p:txBody>
      </p:sp>
      <p:sp>
        <p:nvSpPr>
          <p:cNvPr id="7" name="Rectangle 6"/>
          <p:cNvSpPr/>
          <p:nvPr/>
        </p:nvSpPr>
        <p:spPr>
          <a:xfrm>
            <a:off x="1934111" y="2209800"/>
            <a:ext cx="2368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300-</a:t>
            </a:r>
            <a:r>
              <a:rPr lang="ru-RU" sz="1400" b="1" dirty="0"/>
              <a:t>500  мл/га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4034" y="2539389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300-</a:t>
            </a:r>
            <a:r>
              <a:rPr lang="ru-RU" sz="1400" b="1" dirty="0"/>
              <a:t>500  мл/га</a:t>
            </a:r>
          </a:p>
        </p:txBody>
      </p:sp>
    </p:spTree>
    <p:extLst>
      <p:ext uri="{BB962C8B-B14F-4D97-AF65-F5344CB8AC3E}">
        <p14:creationId xmlns:p14="http://schemas.microsoft.com/office/powerpoint/2010/main" val="22679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1128927"/>
            <a:ext cx="149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1а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erebryakova\Desktop\20.11.14 Presentation\отправить\Со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" y="3124200"/>
            <a:ext cx="8492187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5668" y="5703886"/>
            <a:ext cx="430887" cy="9191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Всходы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403" y="5331724"/>
            <a:ext cx="830997" cy="1524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Образование первого тройчатого листа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842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Ветвление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4979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Бутонизация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7814" y="5562521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Цветение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655" y="5593400"/>
            <a:ext cx="677108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Формирование бобов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361896"/>
            <a:ext cx="430887" cy="151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Налив семян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655515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Созревание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9359" y="1357527"/>
            <a:ext cx="2170441" cy="14619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Нутривант Плюс Масличный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cap="all" dirty="0" smtClean="0">
                <a:solidFill>
                  <a:srgbClr val="006600"/>
                </a:solidFill>
              </a:rPr>
              <a:t>0-23-33+7,5S</a:t>
            </a:r>
            <a:endParaRPr lang="ru-RU" sz="1400" cap="all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2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rgbClr val="006600"/>
                </a:solidFill>
              </a:rPr>
              <a:t>+ </a:t>
            </a:r>
            <a:r>
              <a:rPr lang="ru-RU" sz="1600" dirty="0">
                <a:solidFill>
                  <a:schemeClr val="accent1"/>
                </a:solidFill>
              </a:rPr>
              <a:t>мочевина </a:t>
            </a:r>
            <a:r>
              <a:rPr lang="ru-RU" sz="1600" dirty="0" smtClean="0">
                <a:solidFill>
                  <a:schemeClr val="accent1"/>
                </a:solidFill>
              </a:rPr>
              <a:t>1-2%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(Совместно с СЗР)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7160" y="1357527"/>
            <a:ext cx="1762125" cy="114800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Нутривант Плюс Масличный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cap="all" dirty="0" smtClean="0">
                <a:solidFill>
                  <a:srgbClr val="006600"/>
                </a:solidFill>
              </a:rPr>
              <a:t>0-23-33+7,5S</a:t>
            </a:r>
            <a:endParaRPr lang="ru-RU" sz="1400" cap="all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2 кг/г</a:t>
            </a:r>
            <a:r>
              <a:rPr lang="ru-RU" sz="1400" dirty="0">
                <a:solidFill>
                  <a:prstClr val="black"/>
                </a:solidFill>
              </a:rPr>
              <a:t>а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2983" y="2496977"/>
            <a:ext cx="2130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300-</a:t>
            </a:r>
            <a:r>
              <a:rPr lang="ru-RU" sz="1400" b="1" dirty="0"/>
              <a:t>500  мл/га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8018" y="2758587"/>
            <a:ext cx="2130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300-</a:t>
            </a:r>
            <a:r>
              <a:rPr lang="ru-RU" sz="1400" b="1" dirty="0"/>
              <a:t>500  мл/га</a:t>
            </a:r>
          </a:p>
        </p:txBody>
      </p:sp>
    </p:spTree>
    <p:extLst>
      <p:ext uri="{BB962C8B-B14F-4D97-AF65-F5344CB8AC3E}">
        <p14:creationId xmlns:p14="http://schemas.microsoft.com/office/powerpoint/2010/main" val="24355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1128927"/>
            <a:ext cx="149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erebryakova\Desktop\20.11.14 Presentation\отправить\Со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" y="3124200"/>
            <a:ext cx="8492187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18349" y="1085034"/>
            <a:ext cx="3293990" cy="15050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Нутривант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Плюс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 Масличный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rgbClr val="006600"/>
                </a:solidFill>
              </a:rPr>
              <a:t> </a:t>
            </a:r>
            <a:r>
              <a:rPr lang="ru-RU" sz="1600" dirty="0">
                <a:solidFill>
                  <a:schemeClr val="accent1"/>
                </a:solidFill>
              </a:rPr>
              <a:t>+ мочевина 1-2 </a:t>
            </a:r>
            <a:r>
              <a:rPr lang="ru-RU" sz="1600" dirty="0" smtClean="0">
                <a:solidFill>
                  <a:schemeClr val="accent1"/>
                </a:solidFill>
              </a:rPr>
              <a:t>%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</a:rPr>
              <a:t>Совместно </a:t>
            </a:r>
            <a:r>
              <a:rPr lang="ru-RU" sz="1400" dirty="0" smtClean="0">
                <a:solidFill>
                  <a:srgbClr val="002060"/>
                </a:solidFill>
              </a:rPr>
              <a:t>с СЗР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668" y="5703886"/>
            <a:ext cx="430887" cy="9191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Всходы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403" y="5331724"/>
            <a:ext cx="830997" cy="1524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Образование первого тройчатого листа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842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Ветвление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4979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Бутонизация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7814" y="5562521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Цветение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655" y="5593400"/>
            <a:ext cx="677108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Формирование бобов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361896"/>
            <a:ext cx="430887" cy="151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Налив семян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655515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Созревание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6634" y="1085034"/>
            <a:ext cx="1762125" cy="114800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Нутривант Плюс Масличный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Совместно </a:t>
            </a:r>
            <a:r>
              <a:rPr lang="ru-RU" sz="1400" dirty="0">
                <a:solidFill>
                  <a:srgbClr val="002060"/>
                </a:solidFill>
              </a:rPr>
              <a:t>с </a:t>
            </a:r>
            <a:r>
              <a:rPr lang="ru-RU" sz="1400" dirty="0" smtClean="0">
                <a:solidFill>
                  <a:srgbClr val="002060"/>
                </a:solidFill>
              </a:rPr>
              <a:t>СЗР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7160" y="1357527"/>
            <a:ext cx="1762125" cy="91101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Нутривант Плюс Масличный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</a:t>
            </a:r>
            <a:r>
              <a:rPr lang="ru-RU" sz="1400" dirty="0"/>
              <a:t>а</a:t>
            </a: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388" y="1668380"/>
            <a:ext cx="142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НУТРИВАНТ </a:t>
            </a:r>
          </a:p>
          <a:p>
            <a:r>
              <a:rPr lang="ru-RU" b="1" i="1" dirty="0" smtClean="0"/>
              <a:t>ОПТИМУМ</a:t>
            </a:r>
            <a:endParaRPr lang="ru-RU" b="1" i="1" dirty="0"/>
          </a:p>
        </p:txBody>
      </p:sp>
      <p:sp>
        <p:nvSpPr>
          <p:cNvPr id="7" name="Rectangle 6"/>
          <p:cNvSpPr/>
          <p:nvPr/>
        </p:nvSpPr>
        <p:spPr>
          <a:xfrm>
            <a:off x="1981200" y="2234334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300-</a:t>
            </a:r>
            <a:r>
              <a:rPr lang="ru-RU" sz="1400" b="1" dirty="0"/>
              <a:t>500  мл/га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6239" y="2224484"/>
            <a:ext cx="254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300-</a:t>
            </a:r>
            <a:r>
              <a:rPr lang="ru-RU" sz="1400" b="1" dirty="0"/>
              <a:t>500  мл/га</a:t>
            </a:r>
            <a:endParaRPr lang="ru-RU" sz="1400" dirty="0"/>
          </a:p>
        </p:txBody>
      </p:sp>
      <p:sp>
        <p:nvSpPr>
          <p:cNvPr id="9" name="Rectangle 8"/>
          <p:cNvSpPr/>
          <p:nvPr/>
        </p:nvSpPr>
        <p:spPr>
          <a:xfrm>
            <a:off x="5393318" y="2496440"/>
            <a:ext cx="2014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b="1" dirty="0"/>
              <a:t>300-</a:t>
            </a:r>
            <a:r>
              <a:rPr lang="ru-RU" sz="1400" b="1" dirty="0"/>
              <a:t>500  мл/га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25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5906" y="1209977"/>
            <a:ext cx="14266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erebryakova\Desktop\20.11.14 Presentation\отправить\Со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" y="3124200"/>
            <a:ext cx="8492187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15000" y="1284193"/>
            <a:ext cx="2834131" cy="16989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err="1">
                <a:solidFill>
                  <a:srgbClr val="006600"/>
                </a:solidFill>
              </a:rPr>
              <a:t>Нутривант</a:t>
            </a:r>
            <a:r>
              <a:rPr lang="ru-RU" sz="1400" cap="all" dirty="0">
                <a:solidFill>
                  <a:srgbClr val="006600"/>
                </a:solidFill>
              </a:rPr>
              <a:t>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rgbClr val="006600"/>
                </a:solidFill>
              </a:rPr>
              <a:t> + </a:t>
            </a:r>
            <a:r>
              <a:rPr lang="ru-RU" sz="1600" dirty="0">
                <a:solidFill>
                  <a:srgbClr val="0070C0"/>
                </a:solidFill>
              </a:rPr>
              <a:t>мочевина 1-2 </a:t>
            </a:r>
            <a:r>
              <a:rPr lang="ru-RU" sz="1600" dirty="0" smtClean="0">
                <a:solidFill>
                  <a:srgbClr val="0070C0"/>
                </a:solidFill>
              </a:rPr>
              <a:t>%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100-200 мл/га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</a:rPr>
              <a:t>Совместно с </a:t>
            </a:r>
            <a:r>
              <a:rPr lang="ru-RU" sz="1400" dirty="0" smtClean="0">
                <a:solidFill>
                  <a:srgbClr val="002060"/>
                </a:solidFill>
              </a:rPr>
              <a:t>СЗР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668" y="5703886"/>
            <a:ext cx="430887" cy="9191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Всходы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403" y="5331724"/>
            <a:ext cx="830997" cy="1524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Образование первого тройчатого листа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842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Ветвление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4979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Бутонизация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7814" y="5562521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Цветение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655" y="5593400"/>
            <a:ext cx="677108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Формирование бобов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361896"/>
            <a:ext cx="430887" cy="151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Налив семян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655515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Созревание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468" y="4114800"/>
            <a:ext cx="2107442" cy="7171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СТИМАКС для семян</a:t>
            </a:r>
            <a:r>
              <a:rPr lang="ru-RU" sz="1400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/>
              <a:t>300-</a:t>
            </a:r>
            <a:r>
              <a:rPr lang="ru-RU" sz="1400" dirty="0"/>
              <a:t>500  </a:t>
            </a:r>
            <a:r>
              <a:rPr lang="ru-RU" sz="1400" dirty="0" smtClean="0"/>
              <a:t>мл/т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Обработка семян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6361" y="1355771"/>
            <a:ext cx="3388097" cy="1471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</a:t>
            </a:r>
            <a:endParaRPr lang="ru-RU" sz="1400" cap="all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</a:t>
            </a:r>
            <a:endParaRPr lang="ru-RU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/>
              <a:t>300-</a:t>
            </a:r>
            <a:r>
              <a:rPr lang="ru-RU" sz="1400" dirty="0"/>
              <a:t>500  </a:t>
            </a:r>
            <a:r>
              <a:rPr lang="ru-RU" sz="1400" dirty="0" smtClean="0"/>
              <a:t>мл/га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Совместно с СЗР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62184" y="1280366"/>
            <a:ext cx="2121777" cy="14280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МЕРИСТЕМ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B-Mo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Совместно </a:t>
            </a:r>
            <a:r>
              <a:rPr lang="ru-RU" sz="1400" dirty="0">
                <a:solidFill>
                  <a:srgbClr val="002060"/>
                </a:solidFill>
              </a:rPr>
              <a:t>с </a:t>
            </a:r>
            <a:r>
              <a:rPr lang="ru-RU" sz="1400" dirty="0" smtClean="0">
                <a:solidFill>
                  <a:srgbClr val="002060"/>
                </a:solidFill>
              </a:rPr>
              <a:t>СЗР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(2-3 нед до цветения)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38" y="172202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Интенсивная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64115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9210" y="1209977"/>
            <a:ext cx="14266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</a:t>
            </a:r>
            <a:r>
              <a:rPr lang="ru-RU" sz="2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24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erebryakova\Desktop\20.11.14 Presentation\отправить\Со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" y="3124200"/>
            <a:ext cx="8492187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00637" y="1437653"/>
            <a:ext cx="2834131" cy="12957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Нутримакс К</a:t>
            </a:r>
          </a:p>
          <a:p>
            <a:pPr algn="ctr"/>
            <a:r>
              <a:rPr lang="ru-RU" sz="1400" dirty="0"/>
              <a:t>0,3-0,5 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cs typeface="Times New Roman" pitchFamily="18" charset="0"/>
              </a:rPr>
              <a:t>300-500 </a:t>
            </a:r>
            <a:r>
              <a:rPr lang="ru-RU" sz="1400" dirty="0">
                <a:cs typeface="Times New Roman" pitchFamily="18" charset="0"/>
              </a:rPr>
              <a:t>мл/га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</a:rPr>
              <a:t>Совместно </a:t>
            </a:r>
            <a:r>
              <a:rPr lang="ru-RU" sz="1400" dirty="0" smtClean="0">
                <a:solidFill>
                  <a:srgbClr val="002060"/>
                </a:solidFill>
              </a:rPr>
              <a:t>с СЗР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5668" y="5703886"/>
            <a:ext cx="430887" cy="9191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Всходы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403" y="5331724"/>
            <a:ext cx="830997" cy="1524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Образование первого тройчатого листа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842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Ветвление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4979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Бутонизация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7814" y="5562521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Цветение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655" y="5593400"/>
            <a:ext cx="677108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Формирование бобов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361896"/>
            <a:ext cx="430887" cy="151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Налив семян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655515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Созревание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468" y="4114800"/>
            <a:ext cx="2107442" cy="7171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СТИМАКС для семян</a:t>
            </a:r>
            <a:r>
              <a:rPr lang="ru-RU" sz="1400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/>
              <a:t>300-</a:t>
            </a:r>
            <a:r>
              <a:rPr lang="ru-RU" sz="1400" dirty="0"/>
              <a:t>500  </a:t>
            </a:r>
            <a:r>
              <a:rPr lang="ru-RU" sz="1400" dirty="0" smtClean="0"/>
              <a:t>мл/т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Обработка семян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4201" y="1456251"/>
            <a:ext cx="3388097" cy="14711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</a:t>
            </a:r>
            <a:endParaRPr lang="ru-RU" sz="1400" cap="all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006600"/>
                </a:solidFill>
              </a:rPr>
              <a:t>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</a:t>
            </a:r>
            <a:endParaRPr lang="ru-RU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АМИНОМАКС 10%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/>
              <a:t>300-</a:t>
            </a:r>
            <a:r>
              <a:rPr lang="ru-RU" sz="1400" dirty="0"/>
              <a:t>500  </a:t>
            </a:r>
            <a:r>
              <a:rPr lang="ru-RU" sz="1400" dirty="0" smtClean="0"/>
              <a:t>мл/га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Совместно с СЗР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30878" y="1477795"/>
            <a:ext cx="2121777" cy="14280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>
                <a:solidFill>
                  <a:srgbClr val="006600"/>
                </a:solidFill>
              </a:rPr>
              <a:t>Нутривант плюс Масличный</a:t>
            </a:r>
            <a:endParaRPr lang="en-US" sz="1400" cap="all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/>
              <a:t>2 кг/га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МЕРИСТЕМ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B-Mo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Совместно </a:t>
            </a:r>
            <a:r>
              <a:rPr lang="ru-RU" sz="1400" dirty="0">
                <a:solidFill>
                  <a:srgbClr val="002060"/>
                </a:solidFill>
              </a:rPr>
              <a:t>с </a:t>
            </a:r>
            <a:r>
              <a:rPr lang="ru-RU" sz="1400" dirty="0" smtClean="0">
                <a:solidFill>
                  <a:srgbClr val="002060"/>
                </a:solidFill>
              </a:rPr>
              <a:t>СЗР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(2-3 нед до цветения)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29" y="170578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Интенсивная</a:t>
            </a:r>
            <a:endParaRPr lang="ru-RU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13860" y="1110254"/>
            <a:ext cx="19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Агроменеджмент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3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600200"/>
            <a:ext cx="4259263" cy="67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400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045" y="2333020"/>
            <a:ext cx="6913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Соя</a:t>
            </a:r>
            <a:endParaRPr lang="en-US" sz="2400" b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урожайности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</a:t>
            </a: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4-8 ц/га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содержания </a:t>
            </a:r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масла и белка</a:t>
            </a:r>
            <a:endParaRPr lang="en-US" sz="20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 descr="\\server\NetPub\Olga\OLGA SHCHEGOLEVA\ПРЕЗЕНТАЦИИ\Презентации по НУТРИВАНТАМ_01.12\Old\Soya Presentation Nutrivant\соя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37" y="4114800"/>
            <a:ext cx="2537346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NetPub\Olga\OLGA SHCHEGOLEVA\ПРЕЗЕНТАЦИИ\Презентации по НУТРИВАНТАМ_01.12\Old\Soya Presentation Nutrivant\соя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90" y="2643079"/>
            <a:ext cx="1547593" cy="13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NetPub\Olga\OLGA SHCHEGOLEVA\ПРЕЗЕНТАЦИИ\Презентации по НУТРИВАНТАМ_01.12\Old\Soya Presentation Nutrivant\edamame_w64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04" y="1594052"/>
            <a:ext cx="1150803" cy="8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1447801"/>
            <a:ext cx="48625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ПРЕИМУЩЕСТВА УДОБРЕНИЙ «НУТРИВАНТ»</a:t>
            </a: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913" y="2590800"/>
            <a:ext cx="6526212" cy="22098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l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Основаны на лучшем сырье -</a:t>
            </a:r>
            <a:r>
              <a:rPr lang="en-US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MKP 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Высокая чистота, без токсичных веществ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Без содержания хлора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Состав макро и микроэлементов соответствует 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биологической  потребности растения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Совместимость со средствами защиты растений (СЗР)</a:t>
            </a:r>
            <a:r>
              <a:rPr lang="nl-BE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 сегодняшний день являются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ЛУЧШЕЙ</a:t>
            </a: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листовой подкормкой</a:t>
            </a:r>
            <a:endParaRPr lang="nl-BE" sz="16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9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71869"/>
            <a:ext cx="19446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49" y="1804987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 (ПАВ)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ФЕРТИВАНТ</a:t>
            </a:r>
          </a:p>
        </p:txBody>
      </p:sp>
      <p:pic>
        <p:nvPicPr>
          <p:cNvPr id="6" name="Picture 6" descr="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44" y="2743200"/>
            <a:ext cx="4032250" cy="24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850" y="1435255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содержит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105400" y="3200400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фиксации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103514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самое главное: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7781" y="1328792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Прилипатель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FERTIVANT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05200" y="2007394"/>
            <a:ext cx="38877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Обеспечивает медленный, постоянный и непрерывный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продолжительный уровень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потока питательных элементов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24604" y="3407265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Препятствует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смыву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питательных элементов с дождевыми осадками</a:t>
            </a: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638800" y="4400005"/>
            <a:ext cx="36576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Усиливает </a:t>
            </a: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поверхностное </a:t>
            </a:r>
            <a:endParaRPr lang="ru-RU" sz="1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натяжение </a:t>
            </a: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равномерно распределяет раствор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поверхности </a:t>
            </a:r>
          </a:p>
          <a:p>
            <a:pPr>
              <a:defRPr/>
            </a:pPr>
            <a:r>
              <a:rPr lang="ru-RU" sz="1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листовой пластины</a:t>
            </a: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3" name="Picture 12" descr="pic2-040507-le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5" y="3116495"/>
            <a:ext cx="39608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7394"/>
            <a:ext cx="4318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2" y="3407266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R2007091801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670" y="4400005"/>
            <a:ext cx="431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0" y="1295400"/>
            <a:ext cx="3413843" cy="6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en-US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Плюс</a:t>
            </a:r>
            <a:r>
              <a:rPr lang="ru-RU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6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Масличный</a:t>
            </a:r>
            <a:endParaRPr lang="ru-RU" sz="26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erebryakova\Desktop\20.11.14 Presentation\Соя\s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81" y="2833734"/>
            <a:ext cx="1447800" cy="9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erebryakova\Desktop\20.11.14 Presentation\Соя\1376858919_soy-prote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42" y="2771712"/>
            <a:ext cx="1706923" cy="11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erebryakova\Desktop\20.11.14 Presentation\Соя\rostki-soi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7611"/>
            <a:ext cx="1675481" cy="10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erebryakova\Desktop\20.11.14 Presentation\Соя\soy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6" y="3910705"/>
            <a:ext cx="1721893" cy="11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\NetPub\Olga\OLGA SHCHEGOLEVA\КАРТИНКИ Often used !!!!\Nutrivant bags Picture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91" y="1752600"/>
            <a:ext cx="2286000" cy="34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238501"/>
              </p:ext>
            </p:extLst>
          </p:nvPr>
        </p:nvGraphicFramePr>
        <p:xfrm>
          <a:off x="3048001" y="2362200"/>
          <a:ext cx="4306515" cy="1295400"/>
        </p:xfrm>
        <a:graphic>
          <a:graphicData uri="http://schemas.openxmlformats.org/drawingml/2006/table">
            <a:tbl>
              <a:tblPr/>
              <a:tblGrid>
                <a:gridCol w="830418"/>
                <a:gridCol w="881893"/>
                <a:gridCol w="830418"/>
                <a:gridCol w="881893"/>
                <a:gridCol w="881893"/>
              </a:tblGrid>
              <a:tr h="581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7,5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1MgO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1,5B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0,5Mn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0,02Zn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0,001Mo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ФВ</a:t>
                      </a:r>
                    </a:p>
                  </a:txBody>
                  <a:tcPr marL="91437" marR="91437" marT="45681" marB="456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\\server\NetPub\Olga\OLGA SHCHEGOLEVA\КАРТИНКИ Often used !!!!\Nutrivant bags Picture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3" y="1349164"/>
            <a:ext cx="2497343" cy="37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2713630" y="1001547"/>
            <a:ext cx="46408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Некорневые подкормки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2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Нутривант</a:t>
            </a:r>
            <a:r>
              <a:rPr lang="ru-RU" sz="3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</a:t>
            </a: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сои 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8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NetPub\Olga\OLGA SHCHEGOLEVA\КАРТИНКИ Often used !!!!\Nutrivant bags Picture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3" y="1349165"/>
            <a:ext cx="825505" cy="12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89739"/>
              </p:ext>
            </p:extLst>
          </p:nvPr>
        </p:nvGraphicFramePr>
        <p:xfrm>
          <a:off x="1295400" y="1349165"/>
          <a:ext cx="7696204" cy="4673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524000"/>
                <a:gridCol w="597056"/>
                <a:gridCol w="420354"/>
                <a:gridCol w="420354"/>
                <a:gridCol w="420354"/>
                <a:gridCol w="420354"/>
                <a:gridCol w="630533"/>
                <a:gridCol w="630533"/>
                <a:gridCol w="630533"/>
                <a:gridCol w="630533"/>
              </a:tblGrid>
              <a:tr h="440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Масличные </a:t>
                      </a:r>
                      <a:r>
                        <a:rPr lang="ru-RU" sz="1200" b="1" u="none" strike="noStrike" dirty="0">
                          <a:effectLst/>
                        </a:rPr>
                        <a:t>культуры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0-20-33+1MgO+7.5S+1.5B+0.5Mn+0.05Zn+0.001Mo+</a:t>
                      </a:r>
                      <a:r>
                        <a:rPr lang="ru-RU" sz="1200" b="1" u="none" strike="noStrike" dirty="0">
                          <a:effectLst/>
                        </a:rPr>
                        <a:t>ФВ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Сырье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Состав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Кг/т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P2O5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MgO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Mn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Zn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%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%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ppm</a:t>
                      </a:r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МКФ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P2O5-51.5%;K2O-34%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404,3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K2SO4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K2O-50%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MgSO4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MgO-32%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B-17%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84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MnSO4*H2O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Mn-32%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0,352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ZnSO4*H2O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Zn-35%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0,55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192,5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М</a:t>
                      </a:r>
                      <a:r>
                        <a:rPr lang="en-US" sz="1200" b="1" u="none" strike="noStrike" dirty="0">
                          <a:effectLst/>
                        </a:rPr>
                        <a:t>o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Mo-54%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0,02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Лимоная кислота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Фертивант жидкий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Цвет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0,1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1000,0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20,8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34,0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1,0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1,4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0,35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192,5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10,8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5812" marR="5812" marT="5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26118" y="2002511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Общий </a:t>
            </a:r>
            <a:r>
              <a:rPr lang="ru-RU" sz="1100" b="1" dirty="0"/>
              <a:t>азот (</a:t>
            </a:r>
            <a:r>
              <a:rPr lang="ru-RU" sz="1100" b="1" dirty="0" smtClean="0"/>
              <a:t>N)             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Органический </a:t>
            </a:r>
            <a:r>
              <a:rPr lang="ru-RU" sz="1100" b="1" dirty="0" smtClean="0"/>
              <a:t>азот </a:t>
            </a:r>
            <a:r>
              <a:rPr lang="ru-RU" sz="1100" b="1" dirty="0"/>
              <a:t>(</a:t>
            </a:r>
            <a:r>
              <a:rPr lang="ru-RU" sz="1100" b="1" dirty="0" smtClean="0"/>
              <a:t>N)         3,2</a:t>
            </a:r>
            <a:r>
              <a:rPr lang="ru-RU" sz="1100" b="1" dirty="0"/>
              <a:t>% </a:t>
            </a:r>
          </a:p>
          <a:p>
            <a:r>
              <a:rPr lang="ru-RU" sz="1100" b="1" dirty="0"/>
              <a:t>Свободные </a:t>
            </a:r>
            <a:endParaRPr lang="ru-RU" sz="1100" b="1" dirty="0" smtClean="0"/>
          </a:p>
          <a:p>
            <a:r>
              <a:rPr lang="ru-RU" sz="1100" b="1" dirty="0" smtClean="0"/>
              <a:t>Аминокислоты                       10</a:t>
            </a:r>
            <a:r>
              <a:rPr lang="ru-RU" sz="1100" b="1" dirty="0"/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16930" y="1905000"/>
            <a:ext cx="289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/>
              <a:t>Свободные аминокислоты  </a:t>
            </a:r>
            <a:r>
              <a:rPr lang="ru-RU" b="1" baseline="30000" dirty="0" smtClean="0"/>
              <a:t>            6</a:t>
            </a:r>
            <a:r>
              <a:rPr lang="ru-RU" b="1" baseline="30000" dirty="0"/>
              <a:t>%</a:t>
            </a:r>
          </a:p>
          <a:p>
            <a:r>
              <a:rPr lang="ru-RU" b="1" baseline="30000" dirty="0"/>
              <a:t>Общий азот (</a:t>
            </a:r>
            <a:r>
              <a:rPr lang="en-US" b="1" baseline="30000" dirty="0"/>
              <a:t>N)      </a:t>
            </a:r>
            <a:r>
              <a:rPr lang="en-US" b="1" baseline="30000" dirty="0" smtClean="0"/>
              <a:t>                             </a:t>
            </a:r>
            <a:r>
              <a:rPr lang="en-US" b="1" baseline="30000" dirty="0"/>
              <a:t>7,5% </a:t>
            </a:r>
          </a:p>
          <a:p>
            <a:r>
              <a:rPr lang="ru-RU" b="1" baseline="30000" dirty="0"/>
              <a:t>Органический </a:t>
            </a:r>
            <a:r>
              <a:rPr lang="ru-RU" b="1" baseline="30000" dirty="0" smtClean="0"/>
              <a:t>азот (</a:t>
            </a:r>
            <a:r>
              <a:rPr lang="en-US" b="1" baseline="30000" dirty="0" smtClean="0"/>
              <a:t>N)</a:t>
            </a:r>
            <a:r>
              <a:rPr lang="ru-RU" b="1" dirty="0" smtClean="0"/>
              <a:t>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2,5% </a:t>
            </a:r>
          </a:p>
          <a:p>
            <a:r>
              <a:rPr lang="ru-RU" b="1" baseline="30000" dirty="0"/>
              <a:t>Мочевинный азот(</a:t>
            </a:r>
            <a:r>
              <a:rPr lang="en-US" b="1" baseline="30000" dirty="0"/>
              <a:t>N</a:t>
            </a:r>
            <a:r>
              <a:rPr lang="en-US" b="1" baseline="30000" dirty="0" smtClean="0"/>
              <a:t>)</a:t>
            </a:r>
            <a:r>
              <a:rPr lang="ru-RU" b="1" dirty="0" smtClean="0"/>
              <a:t>                </a:t>
            </a:r>
            <a:r>
              <a:rPr lang="en-US" b="1" baseline="30000" dirty="0" smtClean="0"/>
              <a:t> </a:t>
            </a:r>
            <a:r>
              <a:rPr lang="en-US" b="1" baseline="30000" dirty="0"/>
              <a:t>5% </a:t>
            </a:r>
          </a:p>
          <a:p>
            <a:r>
              <a:rPr lang="ru-RU" b="1" baseline="30000" dirty="0"/>
              <a:t>Водорастворимый 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фосфора (P2O5) </a:t>
            </a:r>
            <a:r>
              <a:rPr lang="ru-RU" b="1" baseline="30000" dirty="0" smtClean="0"/>
              <a:t>                      </a:t>
            </a:r>
            <a:r>
              <a:rPr lang="ru-RU" b="1" baseline="30000" dirty="0"/>
              <a:t>5%  </a:t>
            </a:r>
          </a:p>
          <a:p>
            <a:r>
              <a:rPr lang="ru-RU" b="1" baseline="30000" dirty="0"/>
              <a:t>Водорастворимый </a:t>
            </a:r>
            <a:endParaRPr lang="ru-RU" b="1" baseline="30000" dirty="0" smtClean="0"/>
          </a:p>
          <a:p>
            <a:r>
              <a:rPr lang="ru-RU" b="1" baseline="30000" dirty="0" smtClean="0"/>
              <a:t>оксид </a:t>
            </a:r>
            <a:r>
              <a:rPr lang="ru-RU" b="1" baseline="30000" dirty="0"/>
              <a:t>калия (K2O)	   </a:t>
            </a:r>
            <a:r>
              <a:rPr lang="ru-RU" b="1" baseline="30000" dirty="0" smtClean="0"/>
              <a:t>         </a:t>
            </a:r>
            <a:r>
              <a:rPr lang="ru-RU" b="1" baseline="30000" dirty="0"/>
              <a:t>5,4%</a:t>
            </a:r>
          </a:p>
          <a:p>
            <a:r>
              <a:rPr lang="ru-RU" b="1" baseline="30000" dirty="0"/>
              <a:t>Водорастворимый бор </a:t>
            </a:r>
            <a:r>
              <a:rPr lang="ru-RU" b="1" baseline="30000" dirty="0" smtClean="0"/>
              <a:t>(В)</a:t>
            </a:r>
            <a:r>
              <a:rPr lang="en-US" b="1" baseline="30000" dirty="0"/>
              <a:t>	</a:t>
            </a:r>
            <a:r>
              <a:rPr lang="ru-RU" b="1" baseline="30000" dirty="0" smtClean="0"/>
              <a:t>            </a:t>
            </a:r>
            <a:r>
              <a:rPr lang="en-US" b="1" baseline="30000" dirty="0" smtClean="0"/>
              <a:t>0,1</a:t>
            </a:r>
            <a:r>
              <a:rPr lang="en-US" b="1" baseline="30000" dirty="0"/>
              <a:t>% </a:t>
            </a:r>
            <a:r>
              <a:rPr lang="ru-RU" b="1" baseline="30000" dirty="0" smtClean="0"/>
              <a:t>Водорастворимое  </a:t>
            </a:r>
          </a:p>
          <a:p>
            <a:r>
              <a:rPr lang="ru-RU" b="1" baseline="30000" dirty="0" smtClean="0"/>
              <a:t>железо </a:t>
            </a:r>
            <a:r>
              <a:rPr lang="ru-RU" b="1" baseline="30000" dirty="0"/>
              <a:t>(</a:t>
            </a:r>
            <a:r>
              <a:rPr lang="en-US" b="1" baseline="30000" dirty="0"/>
              <a:t>Fe)	</a:t>
            </a:r>
            <a:r>
              <a:rPr lang="ru-RU" b="1" baseline="30000" dirty="0" smtClean="0"/>
              <a:t>                                     </a:t>
            </a:r>
            <a:r>
              <a:rPr lang="en-US" b="1" baseline="30000" dirty="0" smtClean="0"/>
              <a:t>0,3</a:t>
            </a:r>
            <a:r>
              <a:rPr lang="en-US" b="1" baseline="30000" dirty="0"/>
              <a:t>% </a:t>
            </a:r>
          </a:p>
          <a:p>
            <a:r>
              <a:rPr lang="ru-RU" b="1" baseline="30000" dirty="0"/>
              <a:t>Железо (</a:t>
            </a:r>
            <a:r>
              <a:rPr lang="ru-RU" b="1" baseline="30000" dirty="0" err="1"/>
              <a:t>Fe</a:t>
            </a:r>
            <a:r>
              <a:rPr lang="ru-RU" b="1" baseline="30000" dirty="0"/>
              <a:t>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DTPA	</a:t>
            </a:r>
            <a:r>
              <a:rPr lang="ru-RU" b="1" baseline="30000" dirty="0" smtClean="0"/>
              <a:t>            0,3</a:t>
            </a:r>
            <a:r>
              <a:rPr lang="ru-RU" b="1" baseline="30000" dirty="0"/>
              <a:t>% </a:t>
            </a:r>
          </a:p>
          <a:p>
            <a:r>
              <a:rPr lang="ru-RU" b="1" baseline="30000" dirty="0"/>
              <a:t>Водорастворимый цинк (</a:t>
            </a:r>
            <a:r>
              <a:rPr lang="en-US" b="1" baseline="30000" dirty="0" smtClean="0"/>
              <a:t>Zn)</a:t>
            </a:r>
            <a:r>
              <a:rPr lang="ru-RU" b="1" baseline="30000" dirty="0" smtClean="0"/>
              <a:t>          </a:t>
            </a:r>
            <a:r>
              <a:rPr lang="en-US" b="1" baseline="30000" dirty="0" smtClean="0"/>
              <a:t>0,5</a:t>
            </a:r>
            <a:r>
              <a:rPr lang="en-US" b="1" baseline="30000" dirty="0"/>
              <a:t>% </a:t>
            </a:r>
            <a:endParaRPr lang="ru-RU" b="1" baseline="30000" dirty="0" smtClean="0"/>
          </a:p>
          <a:p>
            <a:r>
              <a:rPr lang="ru-RU" b="1" baseline="30000" dirty="0" smtClean="0"/>
              <a:t>Цинк </a:t>
            </a:r>
            <a:r>
              <a:rPr lang="ru-RU" b="1" baseline="30000" dirty="0"/>
              <a:t>(</a:t>
            </a:r>
            <a:r>
              <a:rPr lang="en-US" b="1" baseline="30000" dirty="0"/>
              <a:t>Zn), </a:t>
            </a:r>
            <a:r>
              <a:rPr lang="ru-RU" b="1" baseline="30000" dirty="0" err="1"/>
              <a:t>хелат</a:t>
            </a:r>
            <a:r>
              <a:rPr lang="ru-RU" b="1" baseline="30000" dirty="0"/>
              <a:t> </a:t>
            </a:r>
            <a:r>
              <a:rPr lang="en-US" b="1" baseline="30000" dirty="0" smtClean="0"/>
              <a:t>EDTA</a:t>
            </a:r>
            <a:r>
              <a:rPr lang="ru-RU" b="1" baseline="30000" dirty="0" smtClean="0"/>
              <a:t>                       0</a:t>
            </a:r>
            <a:r>
              <a:rPr lang="en-US" b="1" baseline="30000" dirty="0" smtClean="0"/>
              <a:t>,5</a:t>
            </a:r>
            <a:r>
              <a:rPr lang="en-US" b="1" baseline="30000" dirty="0"/>
              <a:t>%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2381" y="1502598"/>
            <a:ext cx="220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Стимакс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для семян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6118" y="1548796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Аминомакс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361021" y="979378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Корректирующие подкормки «Меристем</a:t>
            </a:r>
            <a:r>
              <a:rPr lang="ru-RU" sz="28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 для сои </a:t>
            </a:r>
            <a:endParaRPr lang="ru-RU" sz="28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9367" y="5689501"/>
            <a:ext cx="2678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/>
              <a:t>Водорастворимый бор (</a:t>
            </a:r>
            <a:r>
              <a:rPr lang="en-US" b="1" baseline="30000" dirty="0"/>
              <a:t>B)	4% </a:t>
            </a:r>
          </a:p>
          <a:p>
            <a:r>
              <a:rPr lang="ru-RU" b="1" baseline="30000" dirty="0"/>
              <a:t>Водорастворимый </a:t>
            </a:r>
            <a:endParaRPr lang="en-US" b="1" baseline="30000" dirty="0" smtClean="0"/>
          </a:p>
          <a:p>
            <a:r>
              <a:rPr lang="ru-RU" b="1" baseline="30000" dirty="0" smtClean="0"/>
              <a:t>Молибден </a:t>
            </a:r>
            <a:r>
              <a:rPr lang="ru-RU" b="1" baseline="30000" dirty="0"/>
              <a:t>(</a:t>
            </a:r>
            <a:r>
              <a:rPr lang="en-US" b="1" baseline="30000" dirty="0"/>
              <a:t>Mo)	4% 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24624" y="5118256"/>
            <a:ext cx="186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Меристем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B-Mo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9843" y="4187486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/>
              <a:t>Общий азот (</a:t>
            </a:r>
            <a:r>
              <a:rPr lang="en-US" sz="1400" b="1" baseline="30000" dirty="0"/>
              <a:t>N</a:t>
            </a:r>
            <a:r>
              <a:rPr lang="en-US" sz="1400" b="1" baseline="30000" dirty="0" smtClean="0"/>
              <a:t>)</a:t>
            </a:r>
            <a:r>
              <a:rPr lang="ru-RU" sz="1400" b="1" baseline="30000" dirty="0" smtClean="0"/>
              <a:t>                      </a:t>
            </a:r>
            <a:r>
              <a:rPr lang="en-US" sz="1400" b="1" baseline="30000" dirty="0" smtClean="0"/>
              <a:t>3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Мочевинный азот(</a:t>
            </a:r>
            <a:r>
              <a:rPr lang="en-US" sz="1400" b="1" baseline="30000" dirty="0" smtClean="0"/>
              <a:t>N)</a:t>
            </a:r>
            <a:r>
              <a:rPr lang="ru-RU" sz="1400" b="1" baseline="30000" dirty="0" smtClean="0"/>
              <a:t>           </a:t>
            </a:r>
            <a:r>
              <a:rPr lang="en-US" sz="1400" b="1" baseline="30000" dirty="0" smtClean="0"/>
              <a:t>3</a:t>
            </a:r>
            <a:r>
              <a:rPr lang="en-US" sz="1400" b="1" baseline="30000" dirty="0"/>
              <a:t>% </a:t>
            </a:r>
          </a:p>
          <a:p>
            <a:r>
              <a:rPr lang="ru-RU" sz="1400" b="1" baseline="30000" dirty="0"/>
              <a:t>Калий (</a:t>
            </a:r>
            <a:r>
              <a:rPr lang="en-US" sz="1400" b="1" baseline="30000" dirty="0"/>
              <a:t>K2O</a:t>
            </a:r>
            <a:r>
              <a:rPr lang="en-US" sz="1400" b="1" baseline="30000" dirty="0" smtClean="0"/>
              <a:t>)</a:t>
            </a:r>
            <a:r>
              <a:rPr lang="ru-RU" sz="1400" b="1" baseline="30000" dirty="0" smtClean="0"/>
              <a:t>         </a:t>
            </a:r>
            <a:r>
              <a:rPr lang="ru-RU" sz="1400" b="1" dirty="0" smtClean="0"/>
              <a:t>              </a:t>
            </a:r>
            <a:r>
              <a:rPr lang="en-US" sz="1400" b="1" baseline="30000" dirty="0" smtClean="0"/>
              <a:t>31</a:t>
            </a:r>
            <a:r>
              <a:rPr lang="en-US" sz="1400" b="1" baseline="30000" dirty="0"/>
              <a:t>% </a:t>
            </a:r>
          </a:p>
          <a:p>
            <a:r>
              <a:rPr lang="en-US" sz="1400" b="1" baseline="30000" dirty="0"/>
              <a:t>EDTA	</a:t>
            </a:r>
            <a:r>
              <a:rPr lang="ru-RU" sz="1400" b="1" baseline="30000" dirty="0" smtClean="0"/>
              <a:t>                   </a:t>
            </a:r>
            <a:r>
              <a:rPr lang="en-US" sz="1400" b="1" baseline="30000" dirty="0" smtClean="0"/>
              <a:t>1</a:t>
            </a:r>
            <a:r>
              <a:rPr lang="en-US" sz="1400" b="1" baseline="30000" dirty="0"/>
              <a:t>%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9843" y="3664758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Меристем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</a:t>
            </a:r>
          </a:p>
        </p:txBody>
      </p:sp>
      <p:pic>
        <p:nvPicPr>
          <p:cNvPr id="1026" name="Picture 2" descr="\\server\NetPub\Olga\OLGA SHCHEGOLEVA\MERISTEM\MERISTEM_Bottles\STIMAX group\Stimax_Engl-Russian\stimax для семя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1618158"/>
            <a:ext cx="1388077" cy="15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server\NetPub\Olga\OLGA SHCHEGOLEVA\MERISTEM\MERISTEM_Bottles\Meristem\meristem-b-m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26150"/>
            <a:ext cx="1359052" cy="15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NetPub\Olga\OLGA SHCHEGOLEVA\MERISTEM\MERISTEM_Bottles\Meristem\meristem-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59" y="3767442"/>
            <a:ext cx="1334734" cy="15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\NetPub\Olga\OLGA SHCHEGOLEVA\MERISTEM\MERISTEM_Bottles\Aminomax\Aminomax_Pictures\aminomax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16" y="1633429"/>
            <a:ext cx="1391261" cy="15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rebryakova\Desktop\19.11.14 Presentation\Нутритех Шапка -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75313"/>
            <a:ext cx="863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sx="102000" sy="102000" algn="tl" rotWithShape="0">
              <a:schemeClr val="bg1">
                <a:lumMod val="50000"/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erebryakova\Desktop\20.11.14 Presentation\отправить\Со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" y="3124200"/>
            <a:ext cx="8492187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5668" y="5703886"/>
            <a:ext cx="430887" cy="9191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Всходы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403" y="5331724"/>
            <a:ext cx="830997" cy="15240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Образование первого тройчатого листа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842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Ветвление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4979" y="5574292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Бутонизация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7814" y="5562521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Цветение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655" y="5593400"/>
            <a:ext cx="677108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Формирование бобов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361896"/>
            <a:ext cx="430887" cy="1510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Налив семян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655515"/>
            <a:ext cx="430887" cy="1200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Созревание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73" y="1546511"/>
            <a:ext cx="2151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Основное внесение (</a:t>
            </a:r>
            <a:r>
              <a:rPr lang="en-US" sz="1600" b="1" dirty="0" smtClean="0">
                <a:solidFill>
                  <a:prstClr val="black"/>
                </a:solidFill>
              </a:rPr>
              <a:t>NPK</a:t>
            </a:r>
            <a:r>
              <a:rPr lang="ru-RU" sz="1600" b="1" dirty="0" smtClean="0">
                <a:solidFill>
                  <a:prstClr val="black"/>
                </a:solidFill>
              </a:rPr>
              <a:t>/т урожая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  <a:r>
              <a:rPr lang="ru-RU" sz="1600" dirty="0" smtClean="0">
                <a:solidFill>
                  <a:prstClr val="black"/>
                </a:solidFill>
              </a:rPr>
              <a:t>?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N – 83 </a:t>
            </a:r>
            <a:r>
              <a:rPr lang="ru-RU" sz="1600" dirty="0" smtClean="0">
                <a:solidFill>
                  <a:prstClr val="black"/>
                </a:solidFill>
              </a:rPr>
              <a:t>кг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P – 23 </a:t>
            </a:r>
            <a:r>
              <a:rPr lang="ru-RU" sz="1600" dirty="0" smtClean="0">
                <a:solidFill>
                  <a:prstClr val="black"/>
                </a:solidFill>
              </a:rPr>
              <a:t>кг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К – 37 кг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1143" y="1674076"/>
            <a:ext cx="1338549" cy="8833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cap="all" dirty="0" smtClean="0">
                <a:solidFill>
                  <a:srgbClr val="FF0000"/>
                </a:solidFill>
              </a:rPr>
              <a:t> !</a:t>
            </a:r>
            <a:r>
              <a:rPr lang="ru-RU" sz="1400" cap="all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N – 15%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800" cap="all" dirty="0" smtClean="0">
                <a:solidFill>
                  <a:srgbClr val="FF0000"/>
                </a:solidFill>
              </a:rPr>
              <a:t>!</a:t>
            </a:r>
            <a:r>
              <a:rPr lang="ru-RU" sz="1400" cap="all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P </a:t>
            </a:r>
            <a:r>
              <a:rPr lang="en-US" sz="1400" cap="all" dirty="0">
                <a:solidFill>
                  <a:srgbClr val="4F81BD">
                    <a:lumMod val="50000"/>
                  </a:srgbClr>
                </a:solidFill>
              </a:rPr>
              <a:t>– </a:t>
            </a: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15%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cap="all" dirty="0" smtClean="0">
                <a:solidFill>
                  <a:srgbClr val="4F81BD">
                    <a:lumMod val="50000"/>
                  </a:srgbClr>
                </a:solidFill>
              </a:rPr>
              <a:t>    </a:t>
            </a: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K – 20%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3175367" y="1857755"/>
            <a:ext cx="496991" cy="2296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3597" y="1656128"/>
            <a:ext cx="1634635" cy="8433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cap="all" dirty="0" smtClean="0">
                <a:solidFill>
                  <a:srgbClr val="FF0000"/>
                </a:solidFill>
              </a:rPr>
              <a:t>!</a:t>
            </a:r>
            <a:r>
              <a:rPr lang="ru-RU" sz="1400" cap="all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N – 65% </a:t>
            </a:r>
            <a:r>
              <a:rPr lang="ru-RU" sz="1400" cap="all" dirty="0" smtClean="0">
                <a:solidFill>
                  <a:srgbClr val="4F81BD">
                    <a:lumMod val="50000"/>
                  </a:srgbClr>
                </a:solidFill>
              </a:rPr>
              <a:t>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P - 65%  </a:t>
            </a:r>
            <a:endParaRPr lang="ru-RU" sz="1400" cap="all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z="1400" cap="all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K – 70%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5400000">
            <a:off x="5423676" y="1651681"/>
            <a:ext cx="496991" cy="21360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05556" y="1615326"/>
            <a:ext cx="881062" cy="7171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N – 20%</a:t>
            </a:r>
            <a:endParaRPr lang="ru-RU" sz="1400" cap="all" dirty="0" smtClean="0">
              <a:solidFill>
                <a:srgbClr val="4F81BD">
                  <a:lumMod val="50000"/>
                </a:srgbClr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cap="all" dirty="0" smtClean="0">
                <a:solidFill>
                  <a:srgbClr val="4F81BD">
                    <a:lumMod val="50000"/>
                  </a:srgbClr>
                </a:solidFill>
              </a:rPr>
              <a:t>P - 20%   K – 10%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5400000">
            <a:off x="7434548" y="1608612"/>
            <a:ext cx="496991" cy="17027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073" y="1030551"/>
            <a:ext cx="282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Оросительная норма: </a:t>
            </a:r>
            <a:endPara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3500 м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/га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945866" y="1615326"/>
            <a:ext cx="1" cy="884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0418" y="1248980"/>
            <a:ext cx="142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Влага </a:t>
            </a:r>
            <a:r>
              <a:rPr lang="en-US" sz="1400" dirty="0" smtClean="0"/>
              <a:t>&gt; 70% </a:t>
            </a:r>
            <a:r>
              <a:rPr lang="ru-RU" sz="1400" dirty="0" smtClean="0"/>
              <a:t>НВ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033257" y="1066429"/>
            <a:ext cx="1428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Влага </a:t>
            </a:r>
            <a:r>
              <a:rPr lang="en-US" sz="1400" dirty="0" smtClean="0"/>
              <a:t>&gt; </a:t>
            </a:r>
            <a:r>
              <a:rPr lang="ru-RU" sz="1400" dirty="0" smtClean="0"/>
              <a:t>8</a:t>
            </a:r>
            <a:r>
              <a:rPr lang="en-US" sz="1400" dirty="0" smtClean="0"/>
              <a:t>0% </a:t>
            </a:r>
            <a:r>
              <a:rPr lang="ru-RU" sz="1400" dirty="0" smtClean="0"/>
              <a:t>НВ</a:t>
            </a:r>
          </a:p>
          <a:p>
            <a:r>
              <a:rPr lang="ru-RU" sz="1400" dirty="0" smtClean="0"/>
              <a:t>60-70% расхода воды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729</Words>
  <Application>Microsoft Office PowerPoint</Application>
  <PresentationFormat>On-screen Show (4:3)</PresentationFormat>
  <Paragraphs>380</Paragraphs>
  <Slides>15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Schegoleva</dc:creator>
  <cp:lastModifiedBy>Olga Schegoleva</cp:lastModifiedBy>
  <cp:revision>86</cp:revision>
  <dcterms:created xsi:type="dcterms:W3CDTF">2006-08-16T00:00:00Z</dcterms:created>
  <dcterms:modified xsi:type="dcterms:W3CDTF">2021-10-01T11:43:51Z</dcterms:modified>
</cp:coreProperties>
</file>